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334" r:id="rId12"/>
    <p:sldId id="264"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782" y="5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KZ" dirty="0"/>
          </a:p>
        </p:txBody>
      </p:sp>
      <p:sp>
        <p:nvSpPr>
          <p:cNvPr id="4" name="Номер слайда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59862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Dinara</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Kakisheva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2025-02-07</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9CB2379A-A522-8DF9-01DB-5D8DC605019F}"/>
              </a:ext>
            </a:extLst>
          </p:cNvPr>
          <p:cNvSpPr txBox="1"/>
          <p:nvPr/>
        </p:nvSpPr>
        <p:spPr>
          <a:xfrm>
            <a:off x="842340" y="1680162"/>
            <a:ext cx="9713015" cy="4154984"/>
          </a:xfrm>
          <a:prstGeom prst="rect">
            <a:avLst/>
          </a:prstGeom>
          <a:noFill/>
        </p:spPr>
        <p:txBody>
          <a:bodyPr wrap="square">
            <a:spAutoFit/>
          </a:bodyPr>
          <a:lstStyle/>
          <a:p>
            <a:r>
              <a:rPr lang="en-US" sz="2400" dirty="0"/>
              <a:t>Functions from the Scikit-learn library are used to create our machine learning models.</a:t>
            </a:r>
          </a:p>
          <a:p>
            <a:r>
              <a:rPr lang="en-US" sz="2400" dirty="0"/>
              <a:t>The machine learning prediction phase include the following steps:</a:t>
            </a:r>
          </a:p>
          <a:p>
            <a:pPr marL="342900" indent="-342900">
              <a:buFont typeface="Arial" panose="020B0604020202020204" pitchFamily="34" charset="0"/>
              <a:buChar char="•"/>
            </a:pPr>
            <a:r>
              <a:rPr lang="en-US" sz="2000" dirty="0"/>
              <a:t>Standardizing the data</a:t>
            </a:r>
          </a:p>
          <a:p>
            <a:pPr marL="342900" indent="-342900">
              <a:buFont typeface="Arial" panose="020B0604020202020204" pitchFamily="34" charset="0"/>
              <a:buChar char="•"/>
            </a:pPr>
            <a:r>
              <a:rPr lang="en-US" sz="2000" dirty="0"/>
              <a:t>Splitting the data into training and test data</a:t>
            </a:r>
          </a:p>
          <a:p>
            <a:pPr marL="342900" indent="-342900">
              <a:buFont typeface="Arial" panose="020B0604020202020204" pitchFamily="34" charset="0"/>
              <a:buChar char="•"/>
            </a:pPr>
            <a:r>
              <a:rPr lang="en-US" sz="2000" dirty="0"/>
              <a:t>Creating machine learning models, which include:</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Support vector machine (SVM)</a:t>
            </a:r>
          </a:p>
          <a:p>
            <a:pPr marL="742950" lvl="1" indent="-285750">
              <a:buFont typeface="Arial" panose="020B0604020202020204" pitchFamily="34" charset="0"/>
              <a:buChar char="•"/>
            </a:pPr>
            <a:r>
              <a:rPr lang="en-US" dirty="0"/>
              <a:t>Decision tree</a:t>
            </a:r>
          </a:p>
          <a:p>
            <a:pPr marL="742950" lvl="1" indent="-285750">
              <a:buFont typeface="Arial" panose="020B0604020202020204" pitchFamily="34" charset="0"/>
              <a:buChar char="•"/>
            </a:pPr>
            <a:r>
              <a:rPr lang="en-US" dirty="0"/>
              <a:t>K nearest neighbors (KNN)</a:t>
            </a:r>
          </a:p>
          <a:p>
            <a:pPr marL="342900" indent="-342900">
              <a:buFont typeface="Arial" panose="020B0604020202020204" pitchFamily="34" charset="0"/>
              <a:buChar char="•"/>
            </a:pPr>
            <a:r>
              <a:rPr lang="en-US" sz="2000" dirty="0"/>
              <a:t>Fit the models on the training set </a:t>
            </a:r>
          </a:p>
          <a:p>
            <a:pPr marL="342900" indent="-342900">
              <a:buFont typeface="Arial" panose="020B0604020202020204" pitchFamily="34" charset="0"/>
              <a:buChar char="•"/>
            </a:pPr>
            <a:r>
              <a:rPr lang="en-US" sz="2000" dirty="0"/>
              <a:t>Find the best combination of hyperparameters for each model</a:t>
            </a:r>
          </a:p>
          <a:p>
            <a:pPr marL="342900" indent="-342900">
              <a:buFont typeface="Arial" panose="020B0604020202020204" pitchFamily="34" charset="0"/>
              <a:buChar char="•"/>
            </a:pPr>
            <a:r>
              <a:rPr lang="en-US" sz="2000" dirty="0"/>
              <a:t>Evaluate the models based on their accuracy scores and confusion matrix</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3950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solidFill>
                  <a:schemeClr val="tx1"/>
                </a:solidFill>
              </a:rPr>
              <a:t>The results are split into 5 sections:</a:t>
            </a:r>
          </a:p>
          <a:p>
            <a:pPr lvl="1"/>
            <a:r>
              <a:rPr lang="en-US" dirty="0">
                <a:solidFill>
                  <a:schemeClr val="tx1"/>
                </a:solidFill>
              </a:rPr>
              <a:t>SQL (EDA with SQL)</a:t>
            </a:r>
          </a:p>
          <a:p>
            <a:pPr lvl="1"/>
            <a:r>
              <a:rPr lang="en-US" dirty="0">
                <a:solidFill>
                  <a:schemeClr val="tx1"/>
                </a:solidFill>
              </a:rPr>
              <a:t>Matplotlib and Seaborn (EDA with Visualization)</a:t>
            </a:r>
          </a:p>
          <a:p>
            <a:pPr lvl="1"/>
            <a:r>
              <a:rPr lang="en-US" dirty="0">
                <a:solidFill>
                  <a:schemeClr val="tx1"/>
                </a:solidFill>
              </a:rPr>
              <a:t>Folium</a:t>
            </a:r>
          </a:p>
          <a:p>
            <a:pPr lvl="1"/>
            <a:r>
              <a:rPr lang="en-US" dirty="0">
                <a:solidFill>
                  <a:schemeClr val="tx1"/>
                </a:solidFill>
              </a:rPr>
              <a:t>Dash</a:t>
            </a:r>
          </a:p>
          <a:p>
            <a:pPr lvl="1"/>
            <a:r>
              <a:rPr lang="en-US" dirty="0">
                <a:solidFill>
                  <a:schemeClr val="tx1"/>
                </a:solidFill>
              </a:rPr>
              <a:t>Predictive Analysis </a:t>
            </a:r>
          </a:p>
          <a:p>
            <a:pPr marL="0" indent="0">
              <a:buNone/>
            </a:pPr>
            <a:r>
              <a:rPr lang="en-US" sz="2400" dirty="0">
                <a:solidFill>
                  <a:schemeClr val="tx1"/>
                </a:solidFill>
              </a:rPr>
              <a:t>In all of the graphs that follow, class 0 represents a failed launch outcome while class 1 represents a successful launch outcome.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8">
            <a:extLst>
              <a:ext uri="{FF2B5EF4-FFF2-40B4-BE49-F238E27FC236}">
                <a16:creationId xmlns:a16="http://schemas.microsoft.com/office/drawing/2014/main" id="{76E2B432-8F19-7721-FCB4-D2D1F703BA5C}"/>
              </a:ext>
            </a:extLst>
          </p:cNvPr>
          <p:cNvPicPr>
            <a:picLocks noChangeAspect="1"/>
          </p:cNvPicPr>
          <p:nvPr/>
        </p:nvPicPr>
        <p:blipFill>
          <a:blip r:embed="rId3"/>
          <a:stretch>
            <a:fillRect/>
          </a:stretch>
        </p:blipFill>
        <p:spPr>
          <a:xfrm>
            <a:off x="2263263" y="2222217"/>
            <a:ext cx="7665474" cy="4230394"/>
          </a:xfrm>
          <a:prstGeom prst="rect">
            <a:avLst/>
          </a:prstGeom>
        </p:spPr>
      </p:pic>
      <p:sp>
        <p:nvSpPr>
          <p:cNvPr id="7" name="TextBox 6">
            <a:extLst>
              <a:ext uri="{FF2B5EF4-FFF2-40B4-BE49-F238E27FC236}">
                <a16:creationId xmlns:a16="http://schemas.microsoft.com/office/drawing/2014/main" id="{855CD840-EB19-0364-9F5D-298C744B8985}"/>
              </a:ext>
            </a:extLst>
          </p:cNvPr>
          <p:cNvSpPr txBox="1"/>
          <p:nvPr/>
        </p:nvSpPr>
        <p:spPr>
          <a:xfrm>
            <a:off x="3048000" y="1631434"/>
            <a:ext cx="6096000" cy="369332"/>
          </a:xfrm>
          <a:prstGeom prst="rect">
            <a:avLst/>
          </a:prstGeom>
          <a:noFill/>
        </p:spPr>
        <p:txBody>
          <a:bodyPr wrap="square">
            <a:spAutoFit/>
          </a:bodyPr>
          <a:lstStyle/>
          <a:p>
            <a:r>
              <a:rPr lang="en-MY" sz="1800" dirty="0"/>
              <a:t>The relationship between flight number and launch site</a:t>
            </a: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7">
            <a:extLst>
              <a:ext uri="{FF2B5EF4-FFF2-40B4-BE49-F238E27FC236}">
                <a16:creationId xmlns:a16="http://schemas.microsoft.com/office/drawing/2014/main" id="{8605AF55-BD51-E544-1224-4EA253FEAEF1}"/>
              </a:ext>
            </a:extLst>
          </p:cNvPr>
          <p:cNvPicPr>
            <a:picLocks noChangeAspect="1"/>
          </p:cNvPicPr>
          <p:nvPr/>
        </p:nvPicPr>
        <p:blipFill>
          <a:blip r:embed="rId3"/>
          <a:stretch>
            <a:fillRect/>
          </a:stretch>
        </p:blipFill>
        <p:spPr>
          <a:xfrm>
            <a:off x="2537861" y="2183163"/>
            <a:ext cx="7827911" cy="4244048"/>
          </a:xfrm>
          <a:prstGeom prst="rect">
            <a:avLst/>
          </a:prstGeom>
        </p:spPr>
      </p:pic>
      <p:sp>
        <p:nvSpPr>
          <p:cNvPr id="7" name="TextBox 6">
            <a:extLst>
              <a:ext uri="{FF2B5EF4-FFF2-40B4-BE49-F238E27FC236}">
                <a16:creationId xmlns:a16="http://schemas.microsoft.com/office/drawing/2014/main" id="{D7D30807-3394-8D8A-D91A-79C06876F74E}"/>
              </a:ext>
            </a:extLst>
          </p:cNvPr>
          <p:cNvSpPr txBox="1"/>
          <p:nvPr/>
        </p:nvSpPr>
        <p:spPr>
          <a:xfrm>
            <a:off x="3263900" y="1682234"/>
            <a:ext cx="6096000" cy="369332"/>
          </a:xfrm>
          <a:prstGeom prst="rect">
            <a:avLst/>
          </a:prstGeom>
          <a:noFill/>
        </p:spPr>
        <p:txBody>
          <a:bodyPr wrap="square">
            <a:spAutoFit/>
          </a:bodyPr>
          <a:lstStyle/>
          <a:p>
            <a:r>
              <a:rPr lang="en-MY" sz="1800" dirty="0"/>
              <a:t>The relationship between payload mass and launch site</a:t>
            </a: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8">
            <a:extLst>
              <a:ext uri="{FF2B5EF4-FFF2-40B4-BE49-F238E27FC236}">
                <a16:creationId xmlns:a16="http://schemas.microsoft.com/office/drawing/2014/main" id="{67D4E715-DD2A-F921-C60E-2B47377B0C41}"/>
              </a:ext>
            </a:extLst>
          </p:cNvPr>
          <p:cNvPicPr>
            <a:picLocks noChangeAspect="1"/>
          </p:cNvPicPr>
          <p:nvPr/>
        </p:nvPicPr>
        <p:blipFill>
          <a:blip r:embed="rId3"/>
          <a:stretch>
            <a:fillRect/>
          </a:stretch>
        </p:blipFill>
        <p:spPr>
          <a:xfrm>
            <a:off x="3015673" y="2303013"/>
            <a:ext cx="6024276" cy="4124198"/>
          </a:xfrm>
          <a:prstGeom prst="rect">
            <a:avLst/>
          </a:prstGeom>
        </p:spPr>
      </p:pic>
      <p:sp>
        <p:nvSpPr>
          <p:cNvPr id="7" name="TextBox 6">
            <a:extLst>
              <a:ext uri="{FF2B5EF4-FFF2-40B4-BE49-F238E27FC236}">
                <a16:creationId xmlns:a16="http://schemas.microsoft.com/office/drawing/2014/main" id="{69C37CCE-FA9D-0216-FF27-2224AF559B2F}"/>
              </a:ext>
            </a:extLst>
          </p:cNvPr>
          <p:cNvSpPr txBox="1"/>
          <p:nvPr/>
        </p:nvSpPr>
        <p:spPr>
          <a:xfrm>
            <a:off x="3048000" y="1739290"/>
            <a:ext cx="6096000" cy="369332"/>
          </a:xfrm>
          <a:prstGeom prst="rect">
            <a:avLst/>
          </a:prstGeom>
          <a:noFill/>
        </p:spPr>
        <p:txBody>
          <a:bodyPr wrap="square">
            <a:spAutoFit/>
          </a:bodyPr>
          <a:lstStyle/>
          <a:p>
            <a:pPr algn="ctr"/>
            <a:r>
              <a:rPr lang="en-MY" sz="1800" dirty="0"/>
              <a:t>The relationship between success rate and orbit type</a:t>
            </a: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7">
            <a:extLst>
              <a:ext uri="{FF2B5EF4-FFF2-40B4-BE49-F238E27FC236}">
                <a16:creationId xmlns:a16="http://schemas.microsoft.com/office/drawing/2014/main" id="{3F3C70A8-826F-18AD-C214-35EE117E344C}"/>
              </a:ext>
            </a:extLst>
          </p:cNvPr>
          <p:cNvPicPr>
            <a:picLocks noChangeAspect="1"/>
          </p:cNvPicPr>
          <p:nvPr/>
        </p:nvPicPr>
        <p:blipFill>
          <a:blip r:embed="rId3"/>
          <a:stretch>
            <a:fillRect/>
          </a:stretch>
        </p:blipFill>
        <p:spPr>
          <a:xfrm>
            <a:off x="2182578" y="2154964"/>
            <a:ext cx="7487265" cy="4272247"/>
          </a:xfrm>
          <a:prstGeom prst="rect">
            <a:avLst/>
          </a:prstGeom>
        </p:spPr>
      </p:pic>
      <p:sp>
        <p:nvSpPr>
          <p:cNvPr id="9" name="TextBox 8">
            <a:extLst>
              <a:ext uri="{FF2B5EF4-FFF2-40B4-BE49-F238E27FC236}">
                <a16:creationId xmlns:a16="http://schemas.microsoft.com/office/drawing/2014/main" id="{41F685DD-91C0-752F-D861-7D60FAC7724F}"/>
              </a:ext>
            </a:extLst>
          </p:cNvPr>
          <p:cNvSpPr txBox="1"/>
          <p:nvPr/>
        </p:nvSpPr>
        <p:spPr>
          <a:xfrm>
            <a:off x="3048000" y="1555234"/>
            <a:ext cx="6096000" cy="369332"/>
          </a:xfrm>
          <a:prstGeom prst="rect">
            <a:avLst/>
          </a:prstGeom>
          <a:noFill/>
        </p:spPr>
        <p:txBody>
          <a:bodyPr wrap="square">
            <a:spAutoFit/>
          </a:bodyPr>
          <a:lstStyle/>
          <a:p>
            <a:pPr algn="ctr"/>
            <a:r>
              <a:rPr lang="en-MY" sz="1800" dirty="0"/>
              <a:t>The relationship between flight number and orbit type</a:t>
            </a: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7">
            <a:extLst>
              <a:ext uri="{FF2B5EF4-FFF2-40B4-BE49-F238E27FC236}">
                <a16:creationId xmlns:a16="http://schemas.microsoft.com/office/drawing/2014/main" id="{9C399CE8-5FF0-02B2-08D6-88D8ADCB13CD}"/>
              </a:ext>
            </a:extLst>
          </p:cNvPr>
          <p:cNvPicPr>
            <a:picLocks noChangeAspect="1"/>
          </p:cNvPicPr>
          <p:nvPr/>
        </p:nvPicPr>
        <p:blipFill>
          <a:blip r:embed="rId3"/>
          <a:stretch>
            <a:fillRect/>
          </a:stretch>
        </p:blipFill>
        <p:spPr>
          <a:xfrm>
            <a:off x="2407264" y="2044554"/>
            <a:ext cx="7377471" cy="4274796"/>
          </a:xfrm>
          <a:prstGeom prst="rect">
            <a:avLst/>
          </a:prstGeom>
        </p:spPr>
      </p:pic>
      <p:sp>
        <p:nvSpPr>
          <p:cNvPr id="7" name="TextBox 6">
            <a:extLst>
              <a:ext uri="{FF2B5EF4-FFF2-40B4-BE49-F238E27FC236}">
                <a16:creationId xmlns:a16="http://schemas.microsoft.com/office/drawing/2014/main" id="{B0176333-B7F9-E503-8030-05D7A0CEFC11}"/>
              </a:ext>
            </a:extLst>
          </p:cNvPr>
          <p:cNvSpPr txBox="1"/>
          <p:nvPr/>
        </p:nvSpPr>
        <p:spPr>
          <a:xfrm>
            <a:off x="3225800" y="1542534"/>
            <a:ext cx="6096000" cy="369332"/>
          </a:xfrm>
          <a:prstGeom prst="rect">
            <a:avLst/>
          </a:prstGeom>
          <a:noFill/>
        </p:spPr>
        <p:txBody>
          <a:bodyPr wrap="square">
            <a:spAutoFit/>
          </a:bodyPr>
          <a:lstStyle/>
          <a:p>
            <a:pPr algn="ctr"/>
            <a:r>
              <a:rPr lang="en-MY" sz="1800" dirty="0"/>
              <a:t>The relationship between payload mass and orbit type</a:t>
            </a: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7">
            <a:extLst>
              <a:ext uri="{FF2B5EF4-FFF2-40B4-BE49-F238E27FC236}">
                <a16:creationId xmlns:a16="http://schemas.microsoft.com/office/drawing/2014/main" id="{6F9C0862-3E17-8FF4-AF42-5841DB3AAE39}"/>
              </a:ext>
            </a:extLst>
          </p:cNvPr>
          <p:cNvPicPr>
            <a:picLocks noChangeAspect="1"/>
          </p:cNvPicPr>
          <p:nvPr/>
        </p:nvPicPr>
        <p:blipFill>
          <a:blip r:embed="rId3"/>
          <a:stretch>
            <a:fillRect/>
          </a:stretch>
        </p:blipFill>
        <p:spPr>
          <a:xfrm>
            <a:off x="2476909" y="2228750"/>
            <a:ext cx="7238181" cy="4267795"/>
          </a:xfrm>
          <a:prstGeom prst="rect">
            <a:avLst/>
          </a:prstGeom>
        </p:spPr>
      </p:pic>
      <p:sp>
        <p:nvSpPr>
          <p:cNvPr id="7" name="TextBox 6">
            <a:extLst>
              <a:ext uri="{FF2B5EF4-FFF2-40B4-BE49-F238E27FC236}">
                <a16:creationId xmlns:a16="http://schemas.microsoft.com/office/drawing/2014/main" id="{557DC1DE-440C-F8D5-B334-FA157C6B2795}"/>
              </a:ext>
            </a:extLst>
          </p:cNvPr>
          <p:cNvSpPr txBox="1"/>
          <p:nvPr/>
        </p:nvSpPr>
        <p:spPr>
          <a:xfrm>
            <a:off x="3048000" y="1644134"/>
            <a:ext cx="6096000" cy="369332"/>
          </a:xfrm>
          <a:prstGeom prst="rect">
            <a:avLst/>
          </a:prstGeom>
          <a:noFill/>
        </p:spPr>
        <p:txBody>
          <a:bodyPr wrap="square">
            <a:spAutoFit/>
          </a:bodyPr>
          <a:lstStyle/>
          <a:p>
            <a:pPr algn="ctr"/>
            <a:r>
              <a:rPr lang="en-MY" sz="1800" dirty="0"/>
              <a:t>The 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06D70C49-0B69-2696-73D3-2F9B22F46E25}"/>
              </a:ext>
            </a:extLst>
          </p:cNvPr>
          <p:cNvSpPr txBox="1"/>
          <p:nvPr/>
        </p:nvSpPr>
        <p:spPr>
          <a:xfrm>
            <a:off x="3047189" y="1999194"/>
            <a:ext cx="6094378" cy="369332"/>
          </a:xfrm>
          <a:prstGeom prst="rect">
            <a:avLst/>
          </a:prstGeom>
          <a:noFill/>
        </p:spPr>
        <p:txBody>
          <a:bodyPr wrap="square">
            <a:spAutoFit/>
          </a:bodyPr>
          <a:lstStyle/>
          <a:p>
            <a:pPr algn="ctr"/>
            <a:r>
              <a:rPr lang="en-US" sz="1800" dirty="0"/>
              <a:t>The names of the unique launch sites in the space mission</a:t>
            </a:r>
          </a:p>
        </p:txBody>
      </p:sp>
      <p:pic>
        <p:nvPicPr>
          <p:cNvPr id="7" name="Picture 10">
            <a:extLst>
              <a:ext uri="{FF2B5EF4-FFF2-40B4-BE49-F238E27FC236}">
                <a16:creationId xmlns:a16="http://schemas.microsoft.com/office/drawing/2014/main" id="{54E1A817-D4B5-ACE8-370D-B3BD00403442}"/>
              </a:ext>
            </a:extLst>
          </p:cNvPr>
          <p:cNvPicPr>
            <a:picLocks noChangeAspect="1"/>
          </p:cNvPicPr>
          <p:nvPr/>
        </p:nvPicPr>
        <p:blipFill>
          <a:blip r:embed="rId3"/>
          <a:stretch>
            <a:fillRect/>
          </a:stretch>
        </p:blipFill>
        <p:spPr>
          <a:xfrm>
            <a:off x="825639" y="3166620"/>
            <a:ext cx="10632333" cy="13280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68C944D6-DC07-C525-13D4-70E69FFE37DE}"/>
              </a:ext>
            </a:extLst>
          </p:cNvPr>
          <p:cNvSpPr txBox="1"/>
          <p:nvPr/>
        </p:nvSpPr>
        <p:spPr>
          <a:xfrm>
            <a:off x="3048811" y="2096470"/>
            <a:ext cx="6094378" cy="369332"/>
          </a:xfrm>
          <a:prstGeom prst="rect">
            <a:avLst/>
          </a:prstGeom>
          <a:noFill/>
        </p:spPr>
        <p:txBody>
          <a:bodyPr wrap="square">
            <a:spAutoFit/>
          </a:bodyPr>
          <a:lstStyle/>
          <a:p>
            <a:pPr algn="ctr"/>
            <a:r>
              <a:rPr lang="en-US" sz="1800" dirty="0"/>
              <a:t>5 records where launch sites begin with ‘CCA’</a:t>
            </a:r>
          </a:p>
        </p:txBody>
      </p:sp>
      <p:pic>
        <p:nvPicPr>
          <p:cNvPr id="7" name="Picture 10">
            <a:extLst>
              <a:ext uri="{FF2B5EF4-FFF2-40B4-BE49-F238E27FC236}">
                <a16:creationId xmlns:a16="http://schemas.microsoft.com/office/drawing/2014/main" id="{77F9A803-9C20-F72D-0A73-6B07EC67A120}"/>
              </a:ext>
            </a:extLst>
          </p:cNvPr>
          <p:cNvPicPr>
            <a:picLocks noChangeAspect="1"/>
          </p:cNvPicPr>
          <p:nvPr/>
        </p:nvPicPr>
        <p:blipFill>
          <a:blip r:embed="rId3"/>
          <a:stretch>
            <a:fillRect/>
          </a:stretch>
        </p:blipFill>
        <p:spPr>
          <a:xfrm>
            <a:off x="410183" y="3429000"/>
            <a:ext cx="11371634" cy="142037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8">
            <a:extLst>
              <a:ext uri="{FF2B5EF4-FFF2-40B4-BE49-F238E27FC236}">
                <a16:creationId xmlns:a16="http://schemas.microsoft.com/office/drawing/2014/main" id="{CEB3E68A-9A87-2631-E3EC-9F751E31F7BC}"/>
              </a:ext>
            </a:extLst>
          </p:cNvPr>
          <p:cNvPicPr>
            <a:picLocks noChangeAspect="1"/>
          </p:cNvPicPr>
          <p:nvPr/>
        </p:nvPicPr>
        <p:blipFill>
          <a:blip r:embed="rId3"/>
          <a:stretch>
            <a:fillRect/>
          </a:stretch>
        </p:blipFill>
        <p:spPr>
          <a:xfrm>
            <a:off x="4586361" y="2933221"/>
            <a:ext cx="2882900" cy="723900"/>
          </a:xfrm>
          <a:prstGeom prst="rect">
            <a:avLst/>
          </a:prstGeom>
        </p:spPr>
      </p:pic>
      <p:sp>
        <p:nvSpPr>
          <p:cNvPr id="7" name="TextBox 6">
            <a:extLst>
              <a:ext uri="{FF2B5EF4-FFF2-40B4-BE49-F238E27FC236}">
                <a16:creationId xmlns:a16="http://schemas.microsoft.com/office/drawing/2014/main" id="{CF0F490C-C4DC-0A25-87DB-F145E7F4BC3A}"/>
              </a:ext>
            </a:extLst>
          </p:cNvPr>
          <p:cNvSpPr txBox="1"/>
          <p:nvPr/>
        </p:nvSpPr>
        <p:spPr>
          <a:xfrm>
            <a:off x="2532028" y="2006769"/>
            <a:ext cx="7127943" cy="369332"/>
          </a:xfrm>
          <a:prstGeom prst="rect">
            <a:avLst/>
          </a:prstGeom>
          <a:noFill/>
        </p:spPr>
        <p:txBody>
          <a:bodyPr wrap="square">
            <a:spAutoFit/>
          </a:bodyPr>
          <a:lstStyle/>
          <a:p>
            <a:pPr algn="ctr"/>
            <a:r>
              <a:rPr lang="en-US" sz="1800" dirty="0"/>
              <a:t>The total payload mass carried by boosters launched by NASA (CRS)</a:t>
            </a: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7BDAE8B8-1CA9-55C0-6BC4-9F63A89DAD6A}"/>
              </a:ext>
            </a:extLst>
          </p:cNvPr>
          <p:cNvSpPr txBox="1"/>
          <p:nvPr/>
        </p:nvSpPr>
        <p:spPr>
          <a:xfrm>
            <a:off x="3048811" y="2222929"/>
            <a:ext cx="6094378" cy="369332"/>
          </a:xfrm>
          <a:prstGeom prst="rect">
            <a:avLst/>
          </a:prstGeom>
          <a:noFill/>
        </p:spPr>
        <p:txBody>
          <a:bodyPr wrap="square">
            <a:spAutoFit/>
          </a:bodyPr>
          <a:lstStyle/>
          <a:p>
            <a:r>
              <a:rPr lang="en-US" sz="1800" dirty="0"/>
              <a:t>The average payload mass carried by booster version F9 v1.1</a:t>
            </a:r>
          </a:p>
        </p:txBody>
      </p:sp>
      <p:pic>
        <p:nvPicPr>
          <p:cNvPr id="7" name="Picture 11">
            <a:extLst>
              <a:ext uri="{FF2B5EF4-FFF2-40B4-BE49-F238E27FC236}">
                <a16:creationId xmlns:a16="http://schemas.microsoft.com/office/drawing/2014/main" id="{2212E0A3-2C8C-118D-16AF-15170ED936C2}"/>
              </a:ext>
            </a:extLst>
          </p:cNvPr>
          <p:cNvPicPr>
            <a:picLocks noChangeAspect="1"/>
          </p:cNvPicPr>
          <p:nvPr/>
        </p:nvPicPr>
        <p:blipFill>
          <a:blip r:embed="rId3"/>
          <a:stretch>
            <a:fillRect/>
          </a:stretch>
        </p:blipFill>
        <p:spPr>
          <a:xfrm>
            <a:off x="4084711" y="3375467"/>
            <a:ext cx="3886200" cy="6223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529D8407-3B70-3FC6-D0CF-F1CA7187BF22}"/>
              </a:ext>
            </a:extLst>
          </p:cNvPr>
          <p:cNvSpPr txBox="1"/>
          <p:nvPr/>
        </p:nvSpPr>
        <p:spPr>
          <a:xfrm>
            <a:off x="3048811" y="1936363"/>
            <a:ext cx="6094378" cy="646331"/>
          </a:xfrm>
          <a:prstGeom prst="rect">
            <a:avLst/>
          </a:prstGeom>
          <a:noFill/>
        </p:spPr>
        <p:txBody>
          <a:bodyPr wrap="square">
            <a:spAutoFit/>
          </a:bodyPr>
          <a:lstStyle/>
          <a:p>
            <a:pPr algn="ctr"/>
            <a:r>
              <a:rPr lang="en-US" sz="1800" dirty="0"/>
              <a:t>The date when the first successful landing outcome in ground pad was achieved</a:t>
            </a:r>
          </a:p>
        </p:txBody>
      </p:sp>
      <p:pic>
        <p:nvPicPr>
          <p:cNvPr id="7" name="Picture 13">
            <a:extLst>
              <a:ext uri="{FF2B5EF4-FFF2-40B4-BE49-F238E27FC236}">
                <a16:creationId xmlns:a16="http://schemas.microsoft.com/office/drawing/2014/main" id="{220C3E89-E1CE-F6C0-E661-FD6B13004B5F}"/>
              </a:ext>
            </a:extLst>
          </p:cNvPr>
          <p:cNvPicPr>
            <a:picLocks noChangeAspect="1"/>
          </p:cNvPicPr>
          <p:nvPr/>
        </p:nvPicPr>
        <p:blipFill>
          <a:blip r:embed="rId3"/>
          <a:stretch>
            <a:fillRect/>
          </a:stretch>
        </p:blipFill>
        <p:spPr>
          <a:xfrm>
            <a:off x="3887861" y="3429000"/>
            <a:ext cx="4279900" cy="749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7">
            <a:extLst>
              <a:ext uri="{FF2B5EF4-FFF2-40B4-BE49-F238E27FC236}">
                <a16:creationId xmlns:a16="http://schemas.microsoft.com/office/drawing/2014/main" id="{AB2C8F7E-9D96-9F57-AFC0-F504B8D15DFC}"/>
              </a:ext>
            </a:extLst>
          </p:cNvPr>
          <p:cNvPicPr>
            <a:picLocks noChangeAspect="1"/>
          </p:cNvPicPr>
          <p:nvPr/>
        </p:nvPicPr>
        <p:blipFill>
          <a:blip r:embed="rId3"/>
          <a:stretch>
            <a:fillRect/>
          </a:stretch>
        </p:blipFill>
        <p:spPr>
          <a:xfrm>
            <a:off x="5272161" y="3333641"/>
            <a:ext cx="1511300" cy="1625600"/>
          </a:xfrm>
          <a:prstGeom prst="rect">
            <a:avLst/>
          </a:prstGeom>
        </p:spPr>
      </p:pic>
      <p:sp>
        <p:nvSpPr>
          <p:cNvPr id="6" name="TextBox 5">
            <a:extLst>
              <a:ext uri="{FF2B5EF4-FFF2-40B4-BE49-F238E27FC236}">
                <a16:creationId xmlns:a16="http://schemas.microsoft.com/office/drawing/2014/main" id="{E2BD6F41-539D-25D8-4F44-0C439A85BBA2}"/>
              </a:ext>
            </a:extLst>
          </p:cNvPr>
          <p:cNvSpPr txBox="1"/>
          <p:nvPr/>
        </p:nvSpPr>
        <p:spPr>
          <a:xfrm>
            <a:off x="3048811" y="1887504"/>
            <a:ext cx="6094378" cy="646331"/>
          </a:xfrm>
          <a:prstGeom prst="rect">
            <a:avLst/>
          </a:prstGeom>
          <a:noFill/>
        </p:spPr>
        <p:txBody>
          <a:bodyPr wrap="square">
            <a:spAutoFit/>
          </a:bodyPr>
          <a:lstStyle/>
          <a:p>
            <a:pPr algn="ctr"/>
            <a:r>
              <a:rPr lang="en-US" sz="1800" dirty="0"/>
              <a:t>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1799E60F-EDE6-72B6-556F-F1830A65193E}"/>
              </a:ext>
            </a:extLst>
          </p:cNvPr>
          <p:cNvSpPr txBox="1"/>
          <p:nvPr/>
        </p:nvSpPr>
        <p:spPr>
          <a:xfrm>
            <a:off x="3048811" y="2047832"/>
            <a:ext cx="6094378" cy="369332"/>
          </a:xfrm>
          <a:prstGeom prst="rect">
            <a:avLst/>
          </a:prstGeom>
          <a:noFill/>
        </p:spPr>
        <p:txBody>
          <a:bodyPr wrap="square">
            <a:spAutoFit/>
          </a:bodyPr>
          <a:lstStyle/>
          <a:p>
            <a:r>
              <a:rPr lang="en-US" sz="1800" dirty="0"/>
              <a:t>The total number of successful and failure mission outcomes</a:t>
            </a:r>
          </a:p>
        </p:txBody>
      </p:sp>
      <p:pic>
        <p:nvPicPr>
          <p:cNvPr id="7" name="Picture 10">
            <a:extLst>
              <a:ext uri="{FF2B5EF4-FFF2-40B4-BE49-F238E27FC236}">
                <a16:creationId xmlns:a16="http://schemas.microsoft.com/office/drawing/2014/main" id="{6A6E7FCB-F539-167F-CBEB-A324B329A348}"/>
              </a:ext>
            </a:extLst>
          </p:cNvPr>
          <p:cNvPicPr>
            <a:picLocks noChangeAspect="1"/>
          </p:cNvPicPr>
          <p:nvPr/>
        </p:nvPicPr>
        <p:blipFill>
          <a:blip r:embed="rId3"/>
          <a:stretch>
            <a:fillRect/>
          </a:stretch>
        </p:blipFill>
        <p:spPr>
          <a:xfrm>
            <a:off x="3597886" y="3086100"/>
            <a:ext cx="4851400" cy="685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8">
            <a:extLst>
              <a:ext uri="{FF2B5EF4-FFF2-40B4-BE49-F238E27FC236}">
                <a16:creationId xmlns:a16="http://schemas.microsoft.com/office/drawing/2014/main" id="{C4D3CA46-C359-3AE3-9BA3-14CE34F86F46}"/>
              </a:ext>
            </a:extLst>
          </p:cNvPr>
          <p:cNvPicPr>
            <a:picLocks noChangeAspect="1"/>
          </p:cNvPicPr>
          <p:nvPr/>
        </p:nvPicPr>
        <p:blipFill>
          <a:blip r:embed="rId3"/>
          <a:stretch>
            <a:fillRect/>
          </a:stretch>
        </p:blipFill>
        <p:spPr>
          <a:xfrm>
            <a:off x="5340350" y="2477511"/>
            <a:ext cx="1511300" cy="3949700"/>
          </a:xfrm>
          <a:prstGeom prst="rect">
            <a:avLst/>
          </a:prstGeom>
        </p:spPr>
      </p:pic>
      <p:sp>
        <p:nvSpPr>
          <p:cNvPr id="7" name="TextBox 6">
            <a:extLst>
              <a:ext uri="{FF2B5EF4-FFF2-40B4-BE49-F238E27FC236}">
                <a16:creationId xmlns:a16="http://schemas.microsoft.com/office/drawing/2014/main" id="{CB737D98-6869-E06E-D7E6-CDEB787A8A28}"/>
              </a:ext>
            </a:extLst>
          </p:cNvPr>
          <p:cNvSpPr txBox="1"/>
          <p:nvPr/>
        </p:nvSpPr>
        <p:spPr>
          <a:xfrm>
            <a:off x="3295650" y="1648510"/>
            <a:ext cx="6096000" cy="646331"/>
          </a:xfrm>
          <a:prstGeom prst="rect">
            <a:avLst/>
          </a:prstGeom>
          <a:noFill/>
        </p:spPr>
        <p:txBody>
          <a:bodyPr wrap="square">
            <a:spAutoFit/>
          </a:bodyPr>
          <a:lstStyle/>
          <a:p>
            <a:pPr algn="ctr"/>
            <a:r>
              <a:rPr lang="en-US" sz="1800" dirty="0"/>
              <a:t>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E6EF2CE3-A07D-4E91-CD35-058FDC153439}"/>
              </a:ext>
            </a:extLst>
          </p:cNvPr>
          <p:cNvSpPr txBox="1"/>
          <p:nvPr/>
        </p:nvSpPr>
        <p:spPr>
          <a:xfrm>
            <a:off x="789056" y="1812430"/>
            <a:ext cx="9853004" cy="4524315"/>
          </a:xfrm>
          <a:prstGeom prst="rect">
            <a:avLst/>
          </a:prstGeom>
          <a:noFill/>
        </p:spPr>
        <p:txBody>
          <a:bodyPr wrap="square">
            <a:spAutoFit/>
          </a:bodyPr>
          <a:lstStyle/>
          <a:p>
            <a:r>
              <a:rPr lang="en-MY" sz="2400" dirty="0"/>
              <a:t>In this capstone project, we will predict if the SpaceX Falcon 9 first stage will land successfully using several machine learning classification algorithms.</a:t>
            </a:r>
          </a:p>
          <a:p>
            <a:endParaRPr lang="en-US" sz="2400" dirty="0"/>
          </a:p>
          <a:p>
            <a:r>
              <a:rPr lang="en-US" sz="2400" dirty="0"/>
              <a:t>The main steps in this project include</a:t>
            </a:r>
            <a:r>
              <a:rPr lang="en-US" sz="2000" dirty="0"/>
              <a:t>:</a:t>
            </a:r>
          </a:p>
          <a:p>
            <a:pPr marL="342900" indent="-342900">
              <a:buFont typeface="Arial" panose="020B0604020202020204" pitchFamily="34" charset="0"/>
              <a:buChar char="•"/>
            </a:pPr>
            <a:r>
              <a:rPr lang="en-US" sz="2000" dirty="0"/>
              <a:t>Data collection, wrangling, and formatting</a:t>
            </a:r>
          </a:p>
          <a:p>
            <a:pPr marL="342900" indent="-342900">
              <a:buFont typeface="Arial" panose="020B0604020202020204" pitchFamily="34" charset="0"/>
              <a:buChar char="•"/>
            </a:pPr>
            <a:r>
              <a:rPr lang="en-US" sz="2000" dirty="0"/>
              <a:t>Exploratory data analysis</a:t>
            </a:r>
          </a:p>
          <a:p>
            <a:pPr marL="342900" indent="-342900">
              <a:buFont typeface="Arial" panose="020B0604020202020204" pitchFamily="34" charset="0"/>
              <a:buChar char="•"/>
            </a:pPr>
            <a:r>
              <a:rPr lang="en-US" sz="2000" dirty="0"/>
              <a:t>Interactive data visualization</a:t>
            </a:r>
          </a:p>
          <a:p>
            <a:pPr marL="342900" indent="-342900">
              <a:buFont typeface="Arial" panose="020B0604020202020204" pitchFamily="34" charset="0"/>
              <a:buChar char="•"/>
            </a:pPr>
            <a:r>
              <a:rPr lang="en-US" sz="2000" dirty="0"/>
              <a:t>Machine learning prediction</a:t>
            </a:r>
          </a:p>
          <a:p>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C7998D03-4863-4B2E-4934-7524A4241331}"/>
              </a:ext>
            </a:extLst>
          </p:cNvPr>
          <p:cNvSpPr txBox="1"/>
          <p:nvPr/>
        </p:nvSpPr>
        <p:spPr>
          <a:xfrm>
            <a:off x="3048000" y="1886635"/>
            <a:ext cx="6096000" cy="646331"/>
          </a:xfrm>
          <a:prstGeom prst="rect">
            <a:avLst/>
          </a:prstGeom>
          <a:noFill/>
        </p:spPr>
        <p:txBody>
          <a:bodyPr wrap="square">
            <a:spAutoFit/>
          </a:bodyPr>
          <a:lstStyle/>
          <a:p>
            <a:pPr algn="ctr"/>
            <a:r>
              <a:rPr lang="en-MY" sz="1800" dirty="0"/>
              <a:t>The failed landing outcomes in drone ship, their booster versions, and launch site names for in year 2015</a:t>
            </a:r>
          </a:p>
        </p:txBody>
      </p:sp>
      <p:pic>
        <p:nvPicPr>
          <p:cNvPr id="7" name="Picture 7">
            <a:extLst>
              <a:ext uri="{FF2B5EF4-FFF2-40B4-BE49-F238E27FC236}">
                <a16:creationId xmlns:a16="http://schemas.microsoft.com/office/drawing/2014/main" id="{FC541255-98BF-8C55-AE41-F23E8A6B3F96}"/>
              </a:ext>
            </a:extLst>
          </p:cNvPr>
          <p:cNvPicPr>
            <a:picLocks noChangeAspect="1"/>
          </p:cNvPicPr>
          <p:nvPr/>
        </p:nvPicPr>
        <p:blipFill>
          <a:blip r:embed="rId3"/>
          <a:stretch>
            <a:fillRect/>
          </a:stretch>
        </p:blipFill>
        <p:spPr>
          <a:xfrm>
            <a:off x="4314977" y="3429000"/>
            <a:ext cx="3562046" cy="100904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10">
            <a:extLst>
              <a:ext uri="{FF2B5EF4-FFF2-40B4-BE49-F238E27FC236}">
                <a16:creationId xmlns:a16="http://schemas.microsoft.com/office/drawing/2014/main" id="{0D9162F8-BFC2-6854-EAEB-DDCB8228565C}"/>
              </a:ext>
            </a:extLst>
          </p:cNvPr>
          <p:cNvPicPr>
            <a:picLocks noChangeAspect="1"/>
          </p:cNvPicPr>
          <p:nvPr/>
        </p:nvPicPr>
        <p:blipFill>
          <a:blip r:embed="rId3"/>
          <a:stretch>
            <a:fillRect/>
          </a:stretch>
        </p:blipFill>
        <p:spPr>
          <a:xfrm>
            <a:off x="4844097" y="2899532"/>
            <a:ext cx="2367427" cy="2486793"/>
          </a:xfrm>
          <a:prstGeom prst="rect">
            <a:avLst/>
          </a:prstGeom>
        </p:spPr>
      </p:pic>
      <p:sp>
        <p:nvSpPr>
          <p:cNvPr id="9" name="TextBox 8">
            <a:extLst>
              <a:ext uri="{FF2B5EF4-FFF2-40B4-BE49-F238E27FC236}">
                <a16:creationId xmlns:a16="http://schemas.microsoft.com/office/drawing/2014/main" id="{37463D10-1DB5-6BFF-2BBD-A75471FA207E}"/>
              </a:ext>
            </a:extLst>
          </p:cNvPr>
          <p:cNvSpPr txBox="1"/>
          <p:nvPr/>
        </p:nvSpPr>
        <p:spPr>
          <a:xfrm>
            <a:off x="3048000" y="1781819"/>
            <a:ext cx="6096000" cy="646331"/>
          </a:xfrm>
          <a:prstGeom prst="rect">
            <a:avLst/>
          </a:prstGeom>
          <a:noFill/>
        </p:spPr>
        <p:txBody>
          <a:bodyPr wrap="square">
            <a:spAutoFit/>
          </a:bodyPr>
          <a:lstStyle/>
          <a:p>
            <a:pPr algn="ctr"/>
            <a:r>
              <a:rPr lang="en-MY" sz="1800" dirty="0"/>
              <a:t>The count of landing outcomes between the date 2010-06-04 and 2017-03-20, in descending order</a:t>
            </a:r>
            <a:endParaRPr lang="ru-KZ" dirty="0"/>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#1</a:t>
            </a:r>
          </a:p>
        </p:txBody>
      </p:sp>
      <p:pic>
        <p:nvPicPr>
          <p:cNvPr id="4" name="Picture 8">
            <a:extLst>
              <a:ext uri="{FF2B5EF4-FFF2-40B4-BE49-F238E27FC236}">
                <a16:creationId xmlns:a16="http://schemas.microsoft.com/office/drawing/2014/main" id="{970EFBFC-3415-DE59-115B-C9A790079008}"/>
              </a:ext>
            </a:extLst>
          </p:cNvPr>
          <p:cNvPicPr>
            <a:picLocks noChangeAspect="1"/>
          </p:cNvPicPr>
          <p:nvPr/>
        </p:nvPicPr>
        <p:blipFill>
          <a:blip r:embed="rId4"/>
          <a:stretch>
            <a:fillRect/>
          </a:stretch>
        </p:blipFill>
        <p:spPr>
          <a:xfrm>
            <a:off x="2268793" y="2315167"/>
            <a:ext cx="7654413" cy="3911225"/>
          </a:xfrm>
          <a:prstGeom prst="rect">
            <a:avLst/>
          </a:prstGeom>
        </p:spPr>
      </p:pic>
      <p:sp>
        <p:nvSpPr>
          <p:cNvPr id="8" name="TextBox 7">
            <a:extLst>
              <a:ext uri="{FF2B5EF4-FFF2-40B4-BE49-F238E27FC236}">
                <a16:creationId xmlns:a16="http://schemas.microsoft.com/office/drawing/2014/main" id="{EFFC8BED-561F-322A-DC7C-6D0EDEE8AD81}"/>
              </a:ext>
            </a:extLst>
          </p:cNvPr>
          <p:cNvSpPr txBox="1"/>
          <p:nvPr/>
        </p:nvSpPr>
        <p:spPr>
          <a:xfrm>
            <a:off x="2752725" y="1747308"/>
            <a:ext cx="6096000" cy="369332"/>
          </a:xfrm>
          <a:prstGeom prst="rect">
            <a:avLst/>
          </a:prstGeom>
          <a:noFill/>
        </p:spPr>
        <p:txBody>
          <a:bodyPr wrap="square">
            <a:spAutoFit/>
          </a:bodyPr>
          <a:lstStyle/>
          <a:p>
            <a:pPr algn="ctr"/>
            <a:r>
              <a:rPr lang="en-MY" sz="1800" dirty="0"/>
              <a:t>All launch sites on map</a:t>
            </a:r>
            <a:endParaRPr lang="ru-KZ" dirty="0"/>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#2</a:t>
            </a:r>
          </a:p>
        </p:txBody>
      </p:sp>
      <p:pic>
        <p:nvPicPr>
          <p:cNvPr id="2" name="Picture 13">
            <a:extLst>
              <a:ext uri="{FF2B5EF4-FFF2-40B4-BE49-F238E27FC236}">
                <a16:creationId xmlns:a16="http://schemas.microsoft.com/office/drawing/2014/main" id="{4B2831E9-47D1-71A8-7623-5BF006DB025B}"/>
              </a:ext>
            </a:extLst>
          </p:cNvPr>
          <p:cNvPicPr>
            <a:picLocks noChangeAspect="1"/>
          </p:cNvPicPr>
          <p:nvPr/>
        </p:nvPicPr>
        <p:blipFill>
          <a:blip r:embed="rId3"/>
          <a:srcRect l="30266"/>
          <a:stretch/>
        </p:blipFill>
        <p:spPr>
          <a:xfrm>
            <a:off x="4914900" y="1982820"/>
            <a:ext cx="5923935" cy="3545349"/>
          </a:xfrm>
          <a:prstGeom prst="rect">
            <a:avLst/>
          </a:prstGeom>
        </p:spPr>
      </p:pic>
      <p:sp>
        <p:nvSpPr>
          <p:cNvPr id="10" name="TextBox 9">
            <a:extLst>
              <a:ext uri="{FF2B5EF4-FFF2-40B4-BE49-F238E27FC236}">
                <a16:creationId xmlns:a16="http://schemas.microsoft.com/office/drawing/2014/main" id="{17CB56DC-FC56-F8B7-4624-98D55DD915F1}"/>
              </a:ext>
            </a:extLst>
          </p:cNvPr>
          <p:cNvSpPr txBox="1"/>
          <p:nvPr/>
        </p:nvSpPr>
        <p:spPr>
          <a:xfrm>
            <a:off x="1086464" y="2047334"/>
            <a:ext cx="3459089" cy="3416320"/>
          </a:xfrm>
          <a:prstGeom prst="rect">
            <a:avLst/>
          </a:prstGeom>
          <a:noFill/>
        </p:spPr>
        <p:txBody>
          <a:bodyPr wrap="square">
            <a:spAutoFit/>
          </a:bodyPr>
          <a:lstStyle/>
          <a:p>
            <a:r>
              <a:rPr lang="en-US" sz="2400" dirty="0"/>
              <a:t>The succeeded launches and failed launches for each site on map</a:t>
            </a:r>
          </a:p>
          <a:p>
            <a:endParaRPr lang="en-US" sz="2400" dirty="0"/>
          </a:p>
          <a:p>
            <a:r>
              <a:rPr lang="en-US" sz="2000" dirty="0"/>
              <a:t>If we zoom in on one of the launch site, we can see green and red tags. Each green tag represents a successful launch while each red tag represents a failed launch</a:t>
            </a:r>
            <a:endParaRPr lang="ru-KZ" dirty="0"/>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#3</a:t>
            </a:r>
          </a:p>
        </p:txBody>
      </p:sp>
      <p:pic>
        <p:nvPicPr>
          <p:cNvPr id="2" name="Picture 7">
            <a:extLst>
              <a:ext uri="{FF2B5EF4-FFF2-40B4-BE49-F238E27FC236}">
                <a16:creationId xmlns:a16="http://schemas.microsoft.com/office/drawing/2014/main" id="{18C7A780-29D2-8E84-DD21-2E6CEB5D34DA}"/>
              </a:ext>
            </a:extLst>
          </p:cNvPr>
          <p:cNvPicPr>
            <a:picLocks noChangeAspect="1"/>
          </p:cNvPicPr>
          <p:nvPr/>
        </p:nvPicPr>
        <p:blipFill rotWithShape="1">
          <a:blip r:embed="rId3"/>
          <a:srcRect l="32712" t="15961"/>
          <a:stretch/>
        </p:blipFill>
        <p:spPr>
          <a:xfrm>
            <a:off x="4625781" y="2120979"/>
            <a:ext cx="6120581" cy="3349659"/>
          </a:xfrm>
          <a:prstGeom prst="rect">
            <a:avLst/>
          </a:prstGeom>
        </p:spPr>
      </p:pic>
      <p:sp>
        <p:nvSpPr>
          <p:cNvPr id="7" name="TextBox 6">
            <a:extLst>
              <a:ext uri="{FF2B5EF4-FFF2-40B4-BE49-F238E27FC236}">
                <a16:creationId xmlns:a16="http://schemas.microsoft.com/office/drawing/2014/main" id="{6F877373-9942-4981-886B-5B150D0F13E7}"/>
              </a:ext>
            </a:extLst>
          </p:cNvPr>
          <p:cNvSpPr txBox="1"/>
          <p:nvPr/>
        </p:nvSpPr>
        <p:spPr>
          <a:xfrm>
            <a:off x="1019175" y="2026094"/>
            <a:ext cx="3286125" cy="3539430"/>
          </a:xfrm>
          <a:prstGeom prst="rect">
            <a:avLst/>
          </a:prstGeom>
          <a:noFill/>
        </p:spPr>
        <p:txBody>
          <a:bodyPr wrap="square">
            <a:spAutoFit/>
          </a:bodyPr>
          <a:lstStyle/>
          <a:p>
            <a:r>
              <a:rPr lang="en-US" sz="2400" dirty="0"/>
              <a:t>The distances between a launch site to its proximities such as the nearest city, railway, or highway</a:t>
            </a:r>
          </a:p>
          <a:p>
            <a:endParaRPr lang="en-US" sz="2400" dirty="0"/>
          </a:p>
          <a:p>
            <a:r>
              <a:rPr lang="en-US" sz="2000" dirty="0"/>
              <a:t>The picture below shows the distance between the VAFB SLC-4E launch site and the nearest coastline</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1</a:t>
            </a:r>
          </a:p>
        </p:txBody>
      </p:sp>
      <p:pic>
        <p:nvPicPr>
          <p:cNvPr id="2" name="Picture 8">
            <a:extLst>
              <a:ext uri="{FF2B5EF4-FFF2-40B4-BE49-F238E27FC236}">
                <a16:creationId xmlns:a16="http://schemas.microsoft.com/office/drawing/2014/main" id="{7524A5D6-F787-0E81-4DCA-625AB9A894D7}"/>
              </a:ext>
            </a:extLst>
          </p:cNvPr>
          <p:cNvPicPr>
            <a:picLocks noChangeAspect="1"/>
          </p:cNvPicPr>
          <p:nvPr/>
        </p:nvPicPr>
        <p:blipFill>
          <a:blip r:embed="rId3"/>
          <a:stretch>
            <a:fillRect/>
          </a:stretch>
        </p:blipFill>
        <p:spPr>
          <a:xfrm>
            <a:off x="2184303" y="3200061"/>
            <a:ext cx="7823393" cy="3227150"/>
          </a:xfrm>
          <a:prstGeom prst="rect">
            <a:avLst/>
          </a:prstGeom>
        </p:spPr>
      </p:pic>
      <p:sp>
        <p:nvSpPr>
          <p:cNvPr id="7" name="TextBox 6">
            <a:extLst>
              <a:ext uri="{FF2B5EF4-FFF2-40B4-BE49-F238E27FC236}">
                <a16:creationId xmlns:a16="http://schemas.microsoft.com/office/drawing/2014/main" id="{0BED31AD-8551-DACE-8F9D-C99B00DAB37D}"/>
              </a:ext>
            </a:extLst>
          </p:cNvPr>
          <p:cNvSpPr txBox="1"/>
          <p:nvPr/>
        </p:nvSpPr>
        <p:spPr>
          <a:xfrm>
            <a:off x="1098924" y="1751044"/>
            <a:ext cx="9857772" cy="923330"/>
          </a:xfrm>
          <a:prstGeom prst="rect">
            <a:avLst/>
          </a:prstGeom>
          <a:noFill/>
        </p:spPr>
        <p:txBody>
          <a:bodyPr wrap="square">
            <a:spAutoFit/>
          </a:bodyPr>
          <a:lstStyle/>
          <a:p>
            <a:pPr marL="285750" indent="-285750">
              <a:buFont typeface="Arial" panose="020B0604020202020204" pitchFamily="34" charset="0"/>
              <a:buChar char="•"/>
            </a:pPr>
            <a:r>
              <a:rPr lang="en-US" sz="1800" dirty="0"/>
              <a:t>The picture below shows a pie chart when launch site CCAFS LC-40 is chosen.</a:t>
            </a:r>
          </a:p>
          <a:p>
            <a:pPr marL="285750" indent="-285750">
              <a:buFont typeface="Arial" panose="020B0604020202020204" pitchFamily="34" charset="0"/>
              <a:buChar char="•"/>
            </a:pPr>
            <a:r>
              <a:rPr lang="en-US" sz="1800" dirty="0"/>
              <a:t>0 represents failed launches while 1 represents successful launches. We can see that 73.1% of launches done at CCAFS LC-40 are failed launches.</a:t>
            </a:r>
            <a:endParaRPr lang="ru-KZ" dirty="0"/>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2</a:t>
            </a:r>
          </a:p>
        </p:txBody>
      </p:sp>
      <p:sp>
        <p:nvSpPr>
          <p:cNvPr id="4" name="TextBox 3">
            <a:extLst>
              <a:ext uri="{FF2B5EF4-FFF2-40B4-BE49-F238E27FC236}">
                <a16:creationId xmlns:a16="http://schemas.microsoft.com/office/drawing/2014/main" id="{DD869BC4-D280-39EA-3245-51CCE029EBF0}"/>
              </a:ext>
            </a:extLst>
          </p:cNvPr>
          <p:cNvSpPr txBox="1"/>
          <p:nvPr/>
        </p:nvSpPr>
        <p:spPr>
          <a:xfrm>
            <a:off x="838199" y="1709261"/>
            <a:ext cx="10515599" cy="923330"/>
          </a:xfrm>
          <a:prstGeom prst="rect">
            <a:avLst/>
          </a:prstGeom>
          <a:noFill/>
        </p:spPr>
        <p:txBody>
          <a:bodyPr wrap="square">
            <a:spAutoFit/>
          </a:bodyPr>
          <a:lstStyle/>
          <a:p>
            <a:pPr marL="285750" indent="-285750">
              <a:buFont typeface="Arial" panose="020B0604020202020204" pitchFamily="34" charset="0"/>
              <a:buChar char="•"/>
            </a:pPr>
            <a:r>
              <a:rPr lang="en-US" sz="1800" dirty="0"/>
              <a:t>The picture below shows a pie chart when launch site CCAFS LC-40 is chosen.</a:t>
            </a:r>
          </a:p>
          <a:p>
            <a:pPr marL="285750" indent="-285750">
              <a:buFont typeface="Arial" panose="020B0604020202020204" pitchFamily="34" charset="0"/>
              <a:buChar char="•"/>
            </a:pPr>
            <a:r>
              <a:rPr lang="en-US" sz="1800" dirty="0"/>
              <a:t>0 represents failed launches while 1 represents successful launches. We can see that 73.1% of launches done at CCAFS LC-40 are failed launches.</a:t>
            </a:r>
            <a:endParaRPr lang="ru-KZ" dirty="0"/>
          </a:p>
        </p:txBody>
      </p:sp>
      <p:pic>
        <p:nvPicPr>
          <p:cNvPr id="6" name="Picture 7">
            <a:extLst>
              <a:ext uri="{FF2B5EF4-FFF2-40B4-BE49-F238E27FC236}">
                <a16:creationId xmlns:a16="http://schemas.microsoft.com/office/drawing/2014/main" id="{D0DD2C57-57D8-873F-AD36-15D9D257FC12}"/>
              </a:ext>
            </a:extLst>
          </p:cNvPr>
          <p:cNvPicPr>
            <a:picLocks noChangeAspect="1"/>
          </p:cNvPicPr>
          <p:nvPr/>
        </p:nvPicPr>
        <p:blipFill>
          <a:blip r:embed="rId3"/>
          <a:stretch>
            <a:fillRect/>
          </a:stretch>
        </p:blipFill>
        <p:spPr>
          <a:xfrm>
            <a:off x="1354393" y="2940649"/>
            <a:ext cx="9483213" cy="343585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3</a:t>
            </a:r>
          </a:p>
        </p:txBody>
      </p:sp>
      <p:sp>
        <p:nvSpPr>
          <p:cNvPr id="6" name="TextBox 5">
            <a:extLst>
              <a:ext uri="{FF2B5EF4-FFF2-40B4-BE49-F238E27FC236}">
                <a16:creationId xmlns:a16="http://schemas.microsoft.com/office/drawing/2014/main" id="{7FFE2DDA-3366-3047-AE6D-9F5C090DBF9B}"/>
              </a:ext>
            </a:extLst>
          </p:cNvPr>
          <p:cNvSpPr txBox="1"/>
          <p:nvPr/>
        </p:nvSpPr>
        <p:spPr>
          <a:xfrm>
            <a:off x="770011" y="1660832"/>
            <a:ext cx="10784920" cy="646331"/>
          </a:xfrm>
          <a:prstGeom prst="rect">
            <a:avLst/>
          </a:prstGeom>
          <a:noFill/>
        </p:spPr>
        <p:txBody>
          <a:bodyPr wrap="square">
            <a:spAutoFit/>
          </a:bodyPr>
          <a:lstStyle/>
          <a:p>
            <a:pPr marL="285750" indent="-285750">
              <a:buFont typeface="Arial" panose="020B0604020202020204" pitchFamily="34" charset="0"/>
              <a:buChar char="•"/>
            </a:pPr>
            <a:r>
              <a:rPr lang="en-US" sz="1800" dirty="0"/>
              <a:t>The picture below shows a scatterplot when the payload mass range is set to be from 2000kg to 8000kg.</a:t>
            </a:r>
          </a:p>
          <a:p>
            <a:pPr marL="285750" indent="-285750">
              <a:buFont typeface="Arial" panose="020B0604020202020204" pitchFamily="34" charset="0"/>
              <a:buChar char="•"/>
            </a:pPr>
            <a:r>
              <a:rPr lang="en-US" sz="1800" dirty="0"/>
              <a:t>Launch outcome 0 represents failed launches while launch outcome 1 represents successful launches. </a:t>
            </a:r>
            <a:endParaRPr lang="ru-KZ" dirty="0"/>
          </a:p>
        </p:txBody>
      </p:sp>
      <p:pic>
        <p:nvPicPr>
          <p:cNvPr id="7" name="Picture 7">
            <a:extLst>
              <a:ext uri="{FF2B5EF4-FFF2-40B4-BE49-F238E27FC236}">
                <a16:creationId xmlns:a16="http://schemas.microsoft.com/office/drawing/2014/main" id="{EC4F4289-E0E4-9B96-E35F-5831EACEB8C8}"/>
              </a:ext>
            </a:extLst>
          </p:cNvPr>
          <p:cNvPicPr>
            <a:picLocks noChangeAspect="1"/>
          </p:cNvPicPr>
          <p:nvPr/>
        </p:nvPicPr>
        <p:blipFill>
          <a:blip r:embed="rId3"/>
          <a:stretch>
            <a:fillRect/>
          </a:stretch>
        </p:blipFill>
        <p:spPr>
          <a:xfrm>
            <a:off x="770011" y="2670288"/>
            <a:ext cx="9483213" cy="343585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61D44200-59B5-CCC6-E696-40F515D63B8C}"/>
              </a:ext>
            </a:extLst>
          </p:cNvPr>
          <p:cNvSpPr txBox="1"/>
          <p:nvPr/>
        </p:nvSpPr>
        <p:spPr>
          <a:xfrm>
            <a:off x="828068" y="1986975"/>
            <a:ext cx="8911752" cy="3693319"/>
          </a:xfrm>
          <a:prstGeom prst="rect">
            <a:avLst/>
          </a:prstGeom>
          <a:noFill/>
        </p:spPr>
        <p:txBody>
          <a:bodyPr wrap="square">
            <a:spAutoFit/>
          </a:bodyPr>
          <a:lstStyle/>
          <a:p>
            <a:r>
              <a:rPr lang="en-MY" sz="18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endParaRPr lang="en-MY" sz="1800" dirty="0"/>
          </a:p>
          <a:p>
            <a:r>
              <a:rPr lang="en-MY" sz="1800" dirty="0"/>
              <a:t>Most unsuccessful landings are planned. Sometimes, SpaceX will perform a controlled landing in the ocean.</a:t>
            </a:r>
          </a:p>
          <a:p>
            <a:endParaRPr lang="en-MY" sz="1800" dirty="0"/>
          </a:p>
          <a:p>
            <a:r>
              <a:rPr lang="en-MY" sz="1800" dirty="0"/>
              <a:t>The main question that we are trying to answer is, for a given set of features about a Falcon 9 rocket launch which include its payload mass, orbit type, launch site, and so on, will the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8">
            <a:extLst>
              <a:ext uri="{FF2B5EF4-FFF2-40B4-BE49-F238E27FC236}">
                <a16:creationId xmlns:a16="http://schemas.microsoft.com/office/drawing/2014/main" id="{DFF94BEB-1EAF-7530-AD7B-8EDE441A0D4F}"/>
              </a:ext>
            </a:extLst>
          </p:cNvPr>
          <p:cNvPicPr>
            <a:picLocks noChangeAspect="1"/>
          </p:cNvPicPr>
          <p:nvPr/>
        </p:nvPicPr>
        <p:blipFill>
          <a:blip r:embed="rId3"/>
          <a:stretch>
            <a:fillRect/>
          </a:stretch>
        </p:blipFill>
        <p:spPr>
          <a:xfrm>
            <a:off x="6382035" y="1587768"/>
            <a:ext cx="1968447" cy="1513779"/>
          </a:xfrm>
          <a:prstGeom prst="rect">
            <a:avLst/>
          </a:prstGeom>
        </p:spPr>
      </p:pic>
      <p:sp>
        <p:nvSpPr>
          <p:cNvPr id="7" name="TextBox 6">
            <a:extLst>
              <a:ext uri="{FF2B5EF4-FFF2-40B4-BE49-F238E27FC236}">
                <a16:creationId xmlns:a16="http://schemas.microsoft.com/office/drawing/2014/main" id="{99C0135A-8DF4-98C7-42B2-0B647DCB3362}"/>
              </a:ext>
            </a:extLst>
          </p:cNvPr>
          <p:cNvSpPr txBox="1"/>
          <p:nvPr/>
        </p:nvSpPr>
        <p:spPr>
          <a:xfrm>
            <a:off x="8714772" y="1805883"/>
            <a:ext cx="2416566" cy="1046440"/>
          </a:xfrm>
          <a:prstGeom prst="rect">
            <a:avLst/>
          </a:prstGeom>
          <a:noFill/>
        </p:spPr>
        <p:txBody>
          <a:bodyPr wrap="square">
            <a:spAutoFit/>
          </a:bodyPr>
          <a:lstStyle/>
          <a:p>
            <a:r>
              <a:rPr lang="en-US" sz="1200" dirty="0"/>
              <a:t>Support vector machine (SVM)</a:t>
            </a:r>
          </a:p>
          <a:p>
            <a:r>
              <a:rPr lang="en-US" sz="1200" dirty="0" err="1"/>
              <a:t>GridSearchCV</a:t>
            </a:r>
            <a:r>
              <a:rPr lang="en-US" sz="1200" dirty="0"/>
              <a:t> best score: </a:t>
            </a:r>
            <a:r>
              <a:rPr lang="en-MY" sz="1200" dirty="0"/>
              <a:t>0.8482142857142856</a:t>
            </a:r>
          </a:p>
          <a:p>
            <a:r>
              <a:rPr lang="en-MY" sz="1200" dirty="0"/>
              <a:t>Accuracy score on test set: 0.8333333333333334</a:t>
            </a:r>
          </a:p>
        </p:txBody>
      </p:sp>
      <p:sp>
        <p:nvSpPr>
          <p:cNvPr id="10" name="TextBox 9">
            <a:extLst>
              <a:ext uri="{FF2B5EF4-FFF2-40B4-BE49-F238E27FC236}">
                <a16:creationId xmlns:a16="http://schemas.microsoft.com/office/drawing/2014/main" id="{B9927E3A-4751-831B-6A93-445F1B158DEA}"/>
              </a:ext>
            </a:extLst>
          </p:cNvPr>
          <p:cNvSpPr txBox="1"/>
          <p:nvPr/>
        </p:nvSpPr>
        <p:spPr>
          <a:xfrm>
            <a:off x="3317484" y="4560810"/>
            <a:ext cx="2686050" cy="1015663"/>
          </a:xfrm>
          <a:prstGeom prst="rect">
            <a:avLst/>
          </a:prstGeom>
          <a:noFill/>
        </p:spPr>
        <p:txBody>
          <a:bodyPr wrap="square">
            <a:spAutoFit/>
          </a:bodyPr>
          <a:lstStyle/>
          <a:p>
            <a:r>
              <a:rPr lang="en-US" sz="1200" dirty="0"/>
              <a:t>Decision tree</a:t>
            </a:r>
          </a:p>
          <a:p>
            <a:r>
              <a:rPr lang="en-US" sz="1200" dirty="0" err="1"/>
              <a:t>GridSearchCV</a:t>
            </a:r>
            <a:r>
              <a:rPr lang="en-US" sz="1200" dirty="0"/>
              <a:t> best score: </a:t>
            </a:r>
            <a:r>
              <a:rPr lang="en-MY" sz="1200" dirty="0"/>
              <a:t>0.8892857142857142</a:t>
            </a:r>
          </a:p>
          <a:p>
            <a:r>
              <a:rPr lang="en-MY" sz="1200" dirty="0"/>
              <a:t>Accuracy score on test set: 0.8333333333333334</a:t>
            </a:r>
          </a:p>
        </p:txBody>
      </p:sp>
      <p:pic>
        <p:nvPicPr>
          <p:cNvPr id="11" name="Picture 8">
            <a:extLst>
              <a:ext uri="{FF2B5EF4-FFF2-40B4-BE49-F238E27FC236}">
                <a16:creationId xmlns:a16="http://schemas.microsoft.com/office/drawing/2014/main" id="{C755F9E7-C611-8F43-0C47-FA71160D3D73}"/>
              </a:ext>
            </a:extLst>
          </p:cNvPr>
          <p:cNvPicPr>
            <a:picLocks noChangeAspect="1"/>
          </p:cNvPicPr>
          <p:nvPr/>
        </p:nvPicPr>
        <p:blipFill>
          <a:blip r:embed="rId3"/>
          <a:stretch>
            <a:fillRect/>
          </a:stretch>
        </p:blipFill>
        <p:spPr>
          <a:xfrm>
            <a:off x="770011" y="4293440"/>
            <a:ext cx="2016070" cy="1550401"/>
          </a:xfrm>
          <a:prstGeom prst="rect">
            <a:avLst/>
          </a:prstGeom>
        </p:spPr>
      </p:pic>
      <p:pic>
        <p:nvPicPr>
          <p:cNvPr id="12" name="Picture 8">
            <a:extLst>
              <a:ext uri="{FF2B5EF4-FFF2-40B4-BE49-F238E27FC236}">
                <a16:creationId xmlns:a16="http://schemas.microsoft.com/office/drawing/2014/main" id="{50B14F88-8707-F233-4ED2-6D083467CDD0}"/>
              </a:ext>
            </a:extLst>
          </p:cNvPr>
          <p:cNvPicPr>
            <a:picLocks noChangeAspect="1"/>
          </p:cNvPicPr>
          <p:nvPr/>
        </p:nvPicPr>
        <p:blipFill>
          <a:blip r:embed="rId3"/>
          <a:stretch>
            <a:fillRect/>
          </a:stretch>
        </p:blipFill>
        <p:spPr>
          <a:xfrm>
            <a:off x="6382035" y="4293440"/>
            <a:ext cx="1853543" cy="1425415"/>
          </a:xfrm>
          <a:prstGeom prst="rect">
            <a:avLst/>
          </a:prstGeom>
        </p:spPr>
      </p:pic>
      <p:sp>
        <p:nvSpPr>
          <p:cNvPr id="14" name="TextBox 13">
            <a:extLst>
              <a:ext uri="{FF2B5EF4-FFF2-40B4-BE49-F238E27FC236}">
                <a16:creationId xmlns:a16="http://schemas.microsoft.com/office/drawing/2014/main" id="{C306021A-A7CF-9690-C737-5F601A3BA307}"/>
              </a:ext>
            </a:extLst>
          </p:cNvPr>
          <p:cNvSpPr txBox="1"/>
          <p:nvPr/>
        </p:nvSpPr>
        <p:spPr>
          <a:xfrm>
            <a:off x="3317484" y="1854368"/>
            <a:ext cx="2574693" cy="1015663"/>
          </a:xfrm>
          <a:prstGeom prst="rect">
            <a:avLst/>
          </a:prstGeom>
          <a:noFill/>
        </p:spPr>
        <p:txBody>
          <a:bodyPr wrap="square">
            <a:spAutoFit/>
          </a:bodyPr>
          <a:lstStyle/>
          <a:p>
            <a:r>
              <a:rPr lang="en-US" sz="1200" dirty="0"/>
              <a:t>Logistic regression</a:t>
            </a:r>
          </a:p>
          <a:p>
            <a:r>
              <a:rPr lang="en-US" sz="1200" dirty="0" err="1"/>
              <a:t>GridSearchCV</a:t>
            </a:r>
            <a:r>
              <a:rPr lang="en-US" sz="1200" dirty="0"/>
              <a:t> best score: </a:t>
            </a:r>
            <a:r>
              <a:rPr lang="en-MY" sz="1200" dirty="0"/>
              <a:t>0.8464285714285713</a:t>
            </a:r>
          </a:p>
          <a:p>
            <a:r>
              <a:rPr lang="en-MY" sz="1200" dirty="0"/>
              <a:t>Accuracy score on test set: 0.8333333333333334</a:t>
            </a:r>
          </a:p>
        </p:txBody>
      </p:sp>
      <p:pic>
        <p:nvPicPr>
          <p:cNvPr id="15" name="Picture 8">
            <a:extLst>
              <a:ext uri="{FF2B5EF4-FFF2-40B4-BE49-F238E27FC236}">
                <a16:creationId xmlns:a16="http://schemas.microsoft.com/office/drawing/2014/main" id="{A13CEE3B-5850-2900-8802-492BABB2CB0A}"/>
              </a:ext>
            </a:extLst>
          </p:cNvPr>
          <p:cNvPicPr>
            <a:picLocks noChangeAspect="1"/>
          </p:cNvPicPr>
          <p:nvPr/>
        </p:nvPicPr>
        <p:blipFill>
          <a:blip r:embed="rId3"/>
          <a:stretch>
            <a:fillRect/>
          </a:stretch>
        </p:blipFill>
        <p:spPr>
          <a:xfrm>
            <a:off x="770011" y="1587769"/>
            <a:ext cx="1968447" cy="1513778"/>
          </a:xfrm>
          <a:prstGeom prst="rect">
            <a:avLst/>
          </a:prstGeom>
        </p:spPr>
      </p:pic>
      <p:sp>
        <p:nvSpPr>
          <p:cNvPr id="16" name="TextBox 15">
            <a:extLst>
              <a:ext uri="{FF2B5EF4-FFF2-40B4-BE49-F238E27FC236}">
                <a16:creationId xmlns:a16="http://schemas.microsoft.com/office/drawing/2014/main" id="{9DF85E1B-F7EC-336F-777D-BE88AC8043E4}"/>
              </a:ext>
            </a:extLst>
          </p:cNvPr>
          <p:cNvSpPr txBox="1"/>
          <p:nvPr/>
        </p:nvSpPr>
        <p:spPr>
          <a:xfrm>
            <a:off x="8883279" y="4534886"/>
            <a:ext cx="2574693" cy="1015663"/>
          </a:xfrm>
          <a:prstGeom prst="rect">
            <a:avLst/>
          </a:prstGeom>
          <a:noFill/>
        </p:spPr>
        <p:txBody>
          <a:bodyPr wrap="square">
            <a:spAutoFit/>
          </a:bodyPr>
          <a:lstStyle/>
          <a:p>
            <a:r>
              <a:rPr lang="en-US" sz="1200"/>
              <a:t>K nearest neighbors (KNN)</a:t>
            </a:r>
          </a:p>
          <a:p>
            <a:r>
              <a:rPr lang="en-US" sz="1200"/>
              <a:t>GridSearchCV best score: </a:t>
            </a:r>
            <a:r>
              <a:rPr lang="en-MY" sz="1200"/>
              <a:t>0.8482142857142858</a:t>
            </a:r>
          </a:p>
          <a:p>
            <a:r>
              <a:rPr lang="en-MY" sz="1200"/>
              <a:t>Accuracy score on test set: 0.8333333333333334</a:t>
            </a:r>
            <a:endParaRPr lang="en-MY" sz="1200" dirty="0"/>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790699"/>
            <a:ext cx="5621264" cy="4010025"/>
          </a:xfrm>
          <a:prstGeom prst="rect">
            <a:avLst/>
          </a:prstGeom>
        </p:spPr>
        <p:txBody>
          <a:bodyPr>
            <a:normAutofit/>
          </a:bodyPr>
          <a:lstStyle/>
          <a:p>
            <a:r>
              <a:rPr lang="en-US" sz="1600" dirty="0"/>
              <a:t>Putting the results of all 4 models side by side, we can see that they all share the same accuracy score and confusion matrix when tested on the test set. </a:t>
            </a:r>
          </a:p>
          <a:p>
            <a:r>
              <a:rPr lang="en-US" sz="1600" dirty="0"/>
              <a:t>Therefore, their </a:t>
            </a:r>
            <a:r>
              <a:rPr lang="en-US" sz="1600" dirty="0" err="1"/>
              <a:t>GridSearchCV</a:t>
            </a:r>
            <a:r>
              <a:rPr lang="en-US" sz="1600" dirty="0"/>
              <a:t> best scores are used to rank them instead. Based on the </a:t>
            </a:r>
            <a:r>
              <a:rPr lang="en-US" sz="1600" dirty="0" err="1"/>
              <a:t>GridSearchCV</a:t>
            </a:r>
            <a:r>
              <a:rPr lang="en-US" sz="1600" dirty="0"/>
              <a:t> best scores, the models are ranked in the following order with the first being the best and the last one being the worst:</a:t>
            </a:r>
          </a:p>
          <a:p>
            <a:pPr marL="800100" lvl="1" indent="-342900">
              <a:buFont typeface="+mj-lt"/>
              <a:buAutoNum type="arabicPeriod"/>
            </a:pPr>
            <a:r>
              <a:rPr lang="en-MY" sz="1600" dirty="0"/>
              <a:t>Decision tree (</a:t>
            </a:r>
            <a:r>
              <a:rPr lang="en-MY" sz="1600" dirty="0" err="1"/>
              <a:t>GridSearchCV</a:t>
            </a:r>
            <a:r>
              <a:rPr lang="en-MY" sz="1600" dirty="0"/>
              <a:t> best score: 0.8892857142857142) </a:t>
            </a:r>
          </a:p>
          <a:p>
            <a:pPr marL="800100" lvl="1" indent="-342900">
              <a:buFont typeface="+mj-lt"/>
              <a:buAutoNum type="arabicPeriod"/>
            </a:pPr>
            <a:r>
              <a:rPr lang="en-MY" sz="1600" dirty="0"/>
              <a:t>K nearest </a:t>
            </a:r>
            <a:r>
              <a:rPr lang="en-MY" sz="1600" dirty="0" err="1"/>
              <a:t>neighbors</a:t>
            </a:r>
            <a:r>
              <a:rPr lang="en-MY" sz="1600" dirty="0"/>
              <a:t>, KNN (</a:t>
            </a:r>
            <a:r>
              <a:rPr lang="en-MY" sz="1600" dirty="0" err="1"/>
              <a:t>GridSearchCV</a:t>
            </a:r>
            <a:r>
              <a:rPr lang="en-MY" sz="1600" dirty="0"/>
              <a:t> best score:</a:t>
            </a:r>
            <a:r>
              <a:rPr lang="en-US" sz="1600" dirty="0"/>
              <a:t> </a:t>
            </a:r>
            <a:r>
              <a:rPr lang="en-MY" sz="1600" dirty="0"/>
              <a:t>0.8482142857142858)</a:t>
            </a:r>
          </a:p>
          <a:p>
            <a:pPr marL="800100" lvl="1" indent="-342900">
              <a:buFont typeface="+mj-lt"/>
              <a:buAutoNum type="arabicPeriod"/>
            </a:pPr>
            <a:r>
              <a:rPr lang="en-MY" sz="1600" dirty="0"/>
              <a:t>Support vector machine, SVM (</a:t>
            </a:r>
            <a:r>
              <a:rPr lang="en-MY" sz="1600" dirty="0" err="1"/>
              <a:t>GridSearchCV</a:t>
            </a:r>
            <a:r>
              <a:rPr lang="en-MY" sz="1600" dirty="0"/>
              <a:t> best score: 0.8482142857142856)</a:t>
            </a:r>
          </a:p>
          <a:p>
            <a:pPr marL="800100" lvl="1" indent="-342900">
              <a:buFont typeface="+mj-lt"/>
              <a:buAutoNum type="arabicPeriod"/>
            </a:pPr>
            <a:r>
              <a:rPr lang="en-MY" sz="1600" dirty="0"/>
              <a:t>Logistic regression (</a:t>
            </a:r>
            <a:r>
              <a:rPr lang="en-MY" sz="1600" dirty="0" err="1"/>
              <a:t>GridSearchCV</a:t>
            </a:r>
            <a:r>
              <a:rPr lang="en-MY" sz="1600" dirty="0"/>
              <a:t> best score: 0.8464285714285713)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8">
            <a:extLst>
              <a:ext uri="{FF2B5EF4-FFF2-40B4-BE49-F238E27FC236}">
                <a16:creationId xmlns:a16="http://schemas.microsoft.com/office/drawing/2014/main" id="{E5B6A47C-B040-EA50-67E2-FB9AA790690E}"/>
              </a:ext>
            </a:extLst>
          </p:cNvPr>
          <p:cNvPicPr>
            <a:picLocks noChangeAspect="1"/>
          </p:cNvPicPr>
          <p:nvPr/>
        </p:nvPicPr>
        <p:blipFill>
          <a:blip r:embed="rId3"/>
          <a:stretch>
            <a:fillRect/>
          </a:stretch>
        </p:blipFill>
        <p:spPr>
          <a:xfrm>
            <a:off x="6784372" y="1790699"/>
            <a:ext cx="4673600" cy="35941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a:t>
            </a: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9" name="TextBox 8">
            <a:extLst>
              <a:ext uri="{FF2B5EF4-FFF2-40B4-BE49-F238E27FC236}">
                <a16:creationId xmlns:a16="http://schemas.microsoft.com/office/drawing/2014/main" id="{F93823BD-4F6C-1763-E5E7-E0660BA9F17B}"/>
              </a:ext>
            </a:extLst>
          </p:cNvPr>
          <p:cNvSpPr txBox="1"/>
          <p:nvPr/>
        </p:nvSpPr>
        <p:spPr>
          <a:xfrm>
            <a:off x="770011" y="1532910"/>
            <a:ext cx="9512300" cy="4678204"/>
          </a:xfrm>
          <a:prstGeom prst="rect">
            <a:avLst/>
          </a:prstGeom>
          <a:noFill/>
        </p:spPr>
        <p:txBody>
          <a:bodyPr wrap="square">
            <a:sp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endParaRPr>
          </a:p>
        </p:txBody>
      </p:sp>
      <p:sp>
        <p:nvSpPr>
          <p:cNvPr id="3" name="TextBox 2">
            <a:extLst>
              <a:ext uri="{FF2B5EF4-FFF2-40B4-BE49-F238E27FC236}">
                <a16:creationId xmlns:a16="http://schemas.microsoft.com/office/drawing/2014/main" id="{57B2AB61-3F49-618B-4F3E-46607B189529}"/>
              </a:ext>
            </a:extLst>
          </p:cNvPr>
          <p:cNvSpPr txBox="1"/>
          <p:nvPr/>
        </p:nvSpPr>
        <p:spPr>
          <a:xfrm>
            <a:off x="644022" y="1592341"/>
            <a:ext cx="10492502" cy="2246769"/>
          </a:xfrm>
          <a:prstGeom prst="rect">
            <a:avLst/>
          </a:prstGeom>
          <a:noFill/>
        </p:spPr>
        <p:txBody>
          <a:bodyPr wrap="square">
            <a:spAutoFit/>
          </a:bodyPr>
          <a:lstStyle/>
          <a:p>
            <a:pPr marL="342900" indent="-342900">
              <a:buFont typeface="Arial" panose="020B0604020202020204" pitchFamily="34" charset="0"/>
              <a:buChar char="•"/>
            </a:pPr>
            <a:r>
              <a:rPr lang="en-US" sz="2000" dirty="0"/>
              <a:t>The API used is </a:t>
            </a:r>
            <a:r>
              <a:rPr lang="en-MY" sz="2000" u="sng" dirty="0">
                <a:hlinkClick r:id="rId3"/>
              </a:rPr>
              <a:t>https://api.spacexdata.com/v4/rockets/</a:t>
            </a:r>
            <a:r>
              <a:rPr lang="en-MY" sz="2000" u="sng" dirty="0"/>
              <a:t>.</a:t>
            </a:r>
          </a:p>
          <a:p>
            <a:pPr marL="342900" indent="-342900">
              <a:buFont typeface="Arial" panose="020B0604020202020204" pitchFamily="34" charset="0"/>
              <a:buChar char="•"/>
            </a:pPr>
            <a:r>
              <a:rPr lang="en-MY" sz="2000" dirty="0"/>
              <a:t>The API provides data about many types of rocket launches done by SpaceX, the data is therefore filtered to include only Falcon 9 launches.</a:t>
            </a:r>
          </a:p>
          <a:p>
            <a:pPr marL="342900" indent="-342900">
              <a:buFont typeface="Arial" panose="020B0604020202020204" pitchFamily="34" charset="0"/>
              <a:buChar char="•"/>
            </a:pPr>
            <a:r>
              <a:rPr lang="en-MY" sz="2000" dirty="0"/>
              <a:t>Every missing value in the data is replaced the mean </a:t>
            </a:r>
            <a:r>
              <a:rPr lang="en-US" sz="2000" dirty="0"/>
              <a:t>the column that the missing value belongs to. </a:t>
            </a:r>
          </a:p>
          <a:p>
            <a:pPr marL="342900" indent="-342900">
              <a:buFont typeface="Arial" panose="020B0604020202020204" pitchFamily="34" charset="0"/>
              <a:buChar char="•"/>
            </a:pPr>
            <a:r>
              <a:rPr lang="en-US" sz="2000" dirty="0"/>
              <a:t>We end up with 90 rows or instances and 17 columns or features. The picture below shows the first few rows of the data:</a:t>
            </a:r>
            <a:endParaRPr lang="en-US" sz="1400" dirty="0"/>
          </a:p>
        </p:txBody>
      </p:sp>
      <p:pic>
        <p:nvPicPr>
          <p:cNvPr id="4" name="Picture 7">
            <a:extLst>
              <a:ext uri="{FF2B5EF4-FFF2-40B4-BE49-F238E27FC236}">
                <a16:creationId xmlns:a16="http://schemas.microsoft.com/office/drawing/2014/main" id="{C97E3684-B98A-390E-BA13-2300AC9B1D6F}"/>
              </a:ext>
            </a:extLst>
          </p:cNvPr>
          <p:cNvPicPr>
            <a:picLocks noChangeAspect="1"/>
          </p:cNvPicPr>
          <p:nvPr/>
        </p:nvPicPr>
        <p:blipFill>
          <a:blip r:embed="rId4"/>
          <a:stretch>
            <a:fillRect/>
          </a:stretch>
        </p:blipFill>
        <p:spPr>
          <a:xfrm>
            <a:off x="367014" y="4343753"/>
            <a:ext cx="11457972" cy="191511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4" name="TextBox 3">
            <a:extLst>
              <a:ext uri="{FF2B5EF4-FFF2-40B4-BE49-F238E27FC236}">
                <a16:creationId xmlns:a16="http://schemas.microsoft.com/office/drawing/2014/main" id="{1E65B3DE-A8D1-C709-9E77-F8A6AAAD133F}"/>
              </a:ext>
            </a:extLst>
          </p:cNvPr>
          <p:cNvSpPr txBox="1"/>
          <p:nvPr/>
        </p:nvSpPr>
        <p:spPr>
          <a:xfrm>
            <a:off x="561289" y="1819945"/>
            <a:ext cx="10600354" cy="1938992"/>
          </a:xfrm>
          <a:prstGeom prst="rect">
            <a:avLst/>
          </a:prstGeom>
          <a:noFill/>
        </p:spPr>
        <p:txBody>
          <a:bodyPr wrap="square">
            <a:spAutoFit/>
          </a:bodyPr>
          <a:lstStyle/>
          <a:p>
            <a:pPr marL="342900" indent="-342900">
              <a:buFont typeface="Arial" panose="020B0604020202020204" pitchFamily="34" charset="0"/>
              <a:buChar char="•"/>
            </a:pPr>
            <a:r>
              <a:rPr lang="en-US" sz="2000" dirty="0"/>
              <a:t>The data is scraped from  </a:t>
            </a:r>
            <a:r>
              <a:rPr lang="en-MY" sz="2000" dirty="0">
                <a:hlinkClick r:id="rId3"/>
              </a:rPr>
              <a:t>https://en.wikipedia.org/w/index.php?title=List_of_Falcon_9_and_Falcon_Heavy_launches&amp;oldid=1027686922</a:t>
            </a:r>
            <a:endParaRPr lang="en-MY" sz="2000" dirty="0"/>
          </a:p>
          <a:p>
            <a:pPr marL="342900" indent="-342900">
              <a:buFont typeface="Arial" panose="020B0604020202020204" pitchFamily="34" charset="0"/>
              <a:buChar char="•"/>
            </a:pPr>
            <a:r>
              <a:rPr lang="en-MY" sz="2000" dirty="0"/>
              <a:t>The website contains only the data about Falcon 9 launches.</a:t>
            </a:r>
          </a:p>
          <a:p>
            <a:pPr marL="342900" indent="-342900">
              <a:buFont typeface="Arial" panose="020B0604020202020204" pitchFamily="34" charset="0"/>
              <a:buChar char="•"/>
            </a:pPr>
            <a:r>
              <a:rPr lang="en-US" sz="2000" dirty="0"/>
              <a:t>We end up with 121 rows or instances and 11 columns or features. The picture below shows the first few rows of the data:</a:t>
            </a:r>
            <a:endParaRPr lang="en-US" dirty="0"/>
          </a:p>
        </p:txBody>
      </p:sp>
      <p:pic>
        <p:nvPicPr>
          <p:cNvPr id="5" name="Picture 6">
            <a:extLst>
              <a:ext uri="{FF2B5EF4-FFF2-40B4-BE49-F238E27FC236}">
                <a16:creationId xmlns:a16="http://schemas.microsoft.com/office/drawing/2014/main" id="{4705A897-6B96-64C4-285C-935D555AA1C9}"/>
              </a:ext>
            </a:extLst>
          </p:cNvPr>
          <p:cNvPicPr>
            <a:picLocks noChangeAspect="1"/>
          </p:cNvPicPr>
          <p:nvPr/>
        </p:nvPicPr>
        <p:blipFill>
          <a:blip r:embed="rId4"/>
          <a:stretch>
            <a:fillRect/>
          </a:stretch>
        </p:blipFill>
        <p:spPr>
          <a:xfrm>
            <a:off x="410817" y="4172019"/>
            <a:ext cx="11370365" cy="2255192"/>
          </a:xfrm>
          <a:prstGeom prst="rect">
            <a:avLst/>
          </a:prstGeom>
        </p:spPr>
      </p:pic>
    </p:spTree>
    <p:extLst>
      <p:ext uri="{BB962C8B-B14F-4D97-AF65-F5344CB8AC3E}">
        <p14:creationId xmlns:p14="http://schemas.microsoft.com/office/powerpoint/2010/main" val="384176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57579"/>
            <a:ext cx="10037689" cy="2103221"/>
          </a:xfrm>
          <a:prstGeom prst="rect">
            <a:avLst/>
          </a:prstGeom>
        </p:spPr>
        <p:txBody>
          <a:bodyPr/>
          <a:lstStyle/>
          <a:p>
            <a:r>
              <a:rPr lang="en-US" sz="2000" dirty="0"/>
              <a:t>The data is later processed so that there are no missing entries and categorical features are encoded using one-hot encoding.</a:t>
            </a:r>
          </a:p>
          <a:p>
            <a:r>
              <a:rPr lang="en-US" sz="2000" dirty="0"/>
              <a:t>An extra column called ‘Class’ is also added to the data frame. The column ‘Class’ contains 0 if a given launch is failed and 1 if it is successful.</a:t>
            </a:r>
          </a:p>
          <a:p>
            <a:r>
              <a:rPr lang="en-US" sz="2000" dirty="0"/>
              <a:t>In the end, we end up with 90 rows or instances and 83 columns or features.</a:t>
            </a:r>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356</TotalTime>
  <Words>1882</Words>
  <Application>Microsoft Office PowerPoint</Application>
  <PresentationFormat>Широкоэкранный</PresentationFormat>
  <Paragraphs>230</Paragraphs>
  <Slides>44</Slides>
  <Notes>4</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44</vt:i4>
      </vt:variant>
    </vt:vector>
  </HeadingPairs>
  <TitlesOfParts>
    <vt:vector size="49" baseType="lpstr">
      <vt:lpstr>Abadi</vt:lpstr>
      <vt:lpstr>Arial</vt:lpstr>
      <vt:lpstr>Calibri</vt:lpstr>
      <vt:lpstr>IBM Plex Mono SemiBold</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Александр Пилипенко</cp:lastModifiedBy>
  <cp:revision>202</cp:revision>
  <dcterms:created xsi:type="dcterms:W3CDTF">2021-04-29T18:58:34Z</dcterms:created>
  <dcterms:modified xsi:type="dcterms:W3CDTF">2025-02-07T17:43:00Z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